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7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B92B"/>
    <a:srgbClr val="0391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0DD524-A406-254F-8518-C34EE9536AAE}" v="1" dt="2026-06-25T08:34:32.7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50"/>
    <p:restoredTop sz="94589"/>
  </p:normalViewPr>
  <p:slideViewPr>
    <p:cSldViewPr snapToGrid="0">
      <p:cViewPr varScale="1">
        <p:scale>
          <a:sx n="89" d="100"/>
          <a:sy n="89" d="100"/>
        </p:scale>
        <p:origin x="168" y="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iane Neglyad" userId="3e1c5191-f9ef-42e1-bb2e-2d25e85bad89" providerId="ADAL" clId="{5917CD67-ED14-54F5-BFEB-92EDC696F34E}"/>
    <pc:docChg chg="undo custSel modSld">
      <pc:chgData name="Christiane Neglyad" userId="3e1c5191-f9ef-42e1-bb2e-2d25e85bad89" providerId="ADAL" clId="{5917CD67-ED14-54F5-BFEB-92EDC696F34E}" dt="2026-06-25T08:36:34.818" v="128" actId="1037"/>
      <pc:docMkLst>
        <pc:docMk/>
      </pc:docMkLst>
      <pc:sldChg chg="addSp modSp mod">
        <pc:chgData name="Christiane Neglyad" userId="3e1c5191-f9ef-42e1-bb2e-2d25e85bad89" providerId="ADAL" clId="{5917CD67-ED14-54F5-BFEB-92EDC696F34E}" dt="2026-06-25T08:36:34.818" v="128" actId="1037"/>
        <pc:sldMkLst>
          <pc:docMk/>
          <pc:sldMk cId="1998207778" sldId="256"/>
        </pc:sldMkLst>
        <pc:spChg chg="add mod">
          <ac:chgData name="Christiane Neglyad" userId="3e1c5191-f9ef-42e1-bb2e-2d25e85bad89" providerId="ADAL" clId="{5917CD67-ED14-54F5-BFEB-92EDC696F34E}" dt="2026-06-25T08:36:34.818" v="128" actId="1037"/>
          <ac:spMkLst>
            <pc:docMk/>
            <pc:sldMk cId="1998207778" sldId="256"/>
            <ac:spMk id="2" creationId="{6952113E-7E36-EC5F-4F4F-2A68CCCCD1B6}"/>
          </ac:spMkLst>
        </pc:spChg>
      </pc:sldChg>
      <pc:sldChg chg="modSp mod">
        <pc:chgData name="Christiane Neglyad" userId="3e1c5191-f9ef-42e1-bb2e-2d25e85bad89" providerId="ADAL" clId="{5917CD67-ED14-54F5-BFEB-92EDC696F34E}" dt="2026-06-25T08:36:11.016" v="107" actId="20577"/>
        <pc:sldMkLst>
          <pc:docMk/>
          <pc:sldMk cId="1039773036" sldId="258"/>
        </pc:sldMkLst>
        <pc:spChg chg="mod">
          <ac:chgData name="Christiane Neglyad" userId="3e1c5191-f9ef-42e1-bb2e-2d25e85bad89" providerId="ADAL" clId="{5917CD67-ED14-54F5-BFEB-92EDC696F34E}" dt="2026-06-25T08:36:11.016" v="107" actId="20577"/>
          <ac:spMkLst>
            <pc:docMk/>
            <pc:sldMk cId="1039773036" sldId="258"/>
            <ac:spMk id="6" creationId="{3270441A-6953-C1C5-8F6A-AB5B3C9DDE0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387B4A-7D06-5540-542D-1EA8790989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FCC4881-513C-E1BE-0E37-5052858A97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5E49B40-BA5E-A521-D8F1-18F42F169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F79A2-8F3D-DD40-89DC-1B052D91AE72}" type="datetimeFigureOut">
              <a:rPr lang="de-DE" smtClean="0"/>
              <a:t>25.06.26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369D9EF-FFC1-C5A5-507D-BDD4CA1FD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CFF3D2F-03C2-66CE-5063-BB93966DF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21C9-C606-CD40-8010-825B4C052B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5568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F59A93-50B3-0DC0-896F-8018BFF32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9350247-E871-FA55-1638-F0653F1685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979C1A8-0356-04AF-1B5C-E4D56196A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F79A2-8F3D-DD40-89DC-1B052D91AE72}" type="datetimeFigureOut">
              <a:rPr lang="de-DE" smtClean="0"/>
              <a:t>25.06.26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EE58BD4-951D-F2CF-857C-A354054C2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C010D23-63EF-D5C1-242E-211B811E7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21C9-C606-CD40-8010-825B4C052B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1343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28DDA01B-BBBA-941C-0D32-AC91A68F92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2F69EE3-1098-74C8-0341-89226E8EC1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36D0ECD-5325-3D99-587F-4E249A48F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F79A2-8F3D-DD40-89DC-1B052D91AE72}" type="datetimeFigureOut">
              <a:rPr lang="de-DE" smtClean="0"/>
              <a:t>25.06.26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4653F06-FA76-D964-EBE8-8ECF29AD4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E2CE177-98BC-64C4-0604-D3B070565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21C9-C606-CD40-8010-825B4C052B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5645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96FD45-9183-0A7F-25E8-02A1135F0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873AAF2-A5D0-E532-C993-8319818C68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75D03CC-D31E-FE58-8E5B-CCBB8ECC9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F79A2-8F3D-DD40-89DC-1B052D91AE72}" type="datetimeFigureOut">
              <a:rPr lang="de-DE" smtClean="0"/>
              <a:t>25.06.26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B7157F8-B18D-0934-1AAB-E4E5FB0F2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C4C5153-EF59-DFE2-7C0B-AA8769DB4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21C9-C606-CD40-8010-825B4C052B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0415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A0F2D7-EBB6-C39C-4EE5-794970214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009CF2C-858D-58B4-1F92-8280B4FA9D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2D75566-1A12-0CEE-D862-290D7229C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F79A2-8F3D-DD40-89DC-1B052D91AE72}" type="datetimeFigureOut">
              <a:rPr lang="de-DE" smtClean="0"/>
              <a:t>25.06.26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AE8867B-D6F4-A5A3-AB98-B96227042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B0CFAB3-E60F-9C44-15DC-1C46CBDA0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21C9-C606-CD40-8010-825B4C052B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67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6AE1D4-0A07-CE26-0EAE-FB84D3364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6452F08-5CB2-A574-DA6D-00E8318046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F2FB3A6-A673-0BE7-0364-CB14A1708D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7790CC6-2EF0-040B-5F09-14E201483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F79A2-8F3D-DD40-89DC-1B052D91AE72}" type="datetimeFigureOut">
              <a:rPr lang="de-DE" smtClean="0"/>
              <a:t>25.06.26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3CA9C28-5277-3743-1D3D-292CF7987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313DD00-8FCD-0C39-FE2E-07BF6D21E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21C9-C606-CD40-8010-825B4C052B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2592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D2244E-20F7-DFFE-300F-E2411BFB4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E86475F-74D8-50B9-C1C3-96A6406459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D423956-51F7-20A2-03C0-4235DD3549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B221DF6-12A0-5DD5-391E-7AE6B58DD2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32A7C8C-E2CC-5501-1088-7D5283F3D6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4C59914F-9BBE-1B9D-9632-144A635C8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F79A2-8F3D-DD40-89DC-1B052D91AE72}" type="datetimeFigureOut">
              <a:rPr lang="de-DE" smtClean="0"/>
              <a:t>25.06.26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DA96D99-AFAA-6D3E-1CDE-D724E3329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5A63DFC-E196-1E10-F5A2-490C66D43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21C9-C606-CD40-8010-825B4C052B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8858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2FE3AE-1199-6758-9A0B-61C67C523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C2A13E6-FC2E-628D-2B6D-7AE42468F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F79A2-8F3D-DD40-89DC-1B052D91AE72}" type="datetimeFigureOut">
              <a:rPr lang="de-DE" smtClean="0"/>
              <a:t>25.06.26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48F1443-BA2F-815A-0EA5-A4FF9FA7E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888043B-FBED-FBF7-276E-FA8F8EFE1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21C9-C606-CD40-8010-825B4C052B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8865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EC5EF2A-B009-2D3A-9396-38387A450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F79A2-8F3D-DD40-89DC-1B052D91AE72}" type="datetimeFigureOut">
              <a:rPr lang="de-DE" smtClean="0"/>
              <a:t>25.06.26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8C6DB7B-1812-B792-94A7-EC7295258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632C63D-74EE-0266-9D40-84C028887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21C9-C606-CD40-8010-825B4C052B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6257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A08828-6176-4631-D5B8-62A7D2C21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DC97ADB-A7C3-0BB0-C2AE-181868B07B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16D2F4A-A88D-C481-C88D-796D55EEFB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7E75946-4D27-6560-FEB7-D341EBE6E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F79A2-8F3D-DD40-89DC-1B052D91AE72}" type="datetimeFigureOut">
              <a:rPr lang="de-DE" smtClean="0"/>
              <a:t>25.06.26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3BD9910-9438-E0D6-DF17-0BBCB41BB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3120DEB-C222-2A8D-E86D-090AF8495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21C9-C606-CD40-8010-825B4C052B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008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846755-CCB3-1BFE-F7C1-B5ED63869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60B94DB-BC12-3F12-58DF-696DB2F016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B973001-130C-557D-9380-8482CE7768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333FD3D-62E2-120C-07EE-1EDFC60C7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F79A2-8F3D-DD40-89DC-1B052D91AE72}" type="datetimeFigureOut">
              <a:rPr lang="de-DE" smtClean="0"/>
              <a:t>25.06.26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0F41F88-D060-2E44-9B16-EF6614E1F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07CF840-9A94-2B1A-CDAE-BFE676501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421C9-C606-CD40-8010-825B4C052B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7210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6FCA457F-98D6-3E66-D5A9-8A40F2F78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D81BAEB-15FC-83B4-AD11-CC626597A1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587CB8-1C26-EF09-9463-3B41BBEC01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DF79A2-8F3D-DD40-89DC-1B052D91AE72}" type="datetimeFigureOut">
              <a:rPr lang="de-DE" smtClean="0"/>
              <a:t>25.06.26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1A53064-EE50-8AE0-A569-9C4A892BB9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9CC66AB-FDA9-45C7-89B9-24921C9538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2421C9-C606-CD40-8010-825B4C052B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2055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hyperlink" Target="http://www.lip2027.com/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869D6C46-2DC7-529B-9CCE-DF8134E9FB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6920"/>
          <a:stretch>
            <a:fillRect/>
          </a:stretch>
        </p:blipFill>
        <p:spPr>
          <a:xfrm>
            <a:off x="0" y="5691401"/>
            <a:ext cx="12192000" cy="116659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92B69F0B-0986-53CF-5F0C-E8C0A3D30E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84201"/>
            <a:ext cx="12192000" cy="38072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476A227-0324-817A-9AFC-17D9E97DC1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7590" y="222936"/>
            <a:ext cx="3476846" cy="1252642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11273D4E-32C9-286E-E6B0-D9C2A584DF87}"/>
              </a:ext>
            </a:extLst>
          </p:cNvPr>
          <p:cNvSpPr txBox="1"/>
          <p:nvPr/>
        </p:nvSpPr>
        <p:spPr>
          <a:xfrm>
            <a:off x="2585670" y="1475578"/>
            <a:ext cx="5530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Celebrating Multilingualism in Language Education</a:t>
            </a:r>
            <a:endParaRPr lang="de-AT" dirty="0"/>
          </a:p>
          <a:p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806499CF-A921-ACD7-DFAE-45972B59EB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3972" y="320907"/>
            <a:ext cx="1654448" cy="1261312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6BE77BFA-6503-6689-3561-DD0EC1756629}"/>
              </a:ext>
            </a:extLst>
          </p:cNvPr>
          <p:cNvSpPr txBox="1"/>
          <p:nvPr/>
        </p:nvSpPr>
        <p:spPr>
          <a:xfrm>
            <a:off x="0" y="5414402"/>
            <a:ext cx="18505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@Alex Schuppich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6952113E-7E36-EC5F-4F4F-2A68CCCCD1B6}"/>
              </a:ext>
            </a:extLst>
          </p:cNvPr>
          <p:cNvSpPr txBox="1"/>
          <p:nvPr/>
        </p:nvSpPr>
        <p:spPr>
          <a:xfrm>
            <a:off x="1922011" y="1975795"/>
            <a:ext cx="83658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dirty="0">
                <a:solidFill>
                  <a:schemeClr val="bg1"/>
                </a:solidFill>
              </a:rPr>
              <a:t>FIPLV Word </a:t>
            </a:r>
            <a:r>
              <a:rPr lang="de-DE" sz="1800" dirty="0" err="1">
                <a:solidFill>
                  <a:schemeClr val="bg1"/>
                </a:solidFill>
              </a:rPr>
              <a:t>Congress</a:t>
            </a:r>
            <a:r>
              <a:rPr lang="de-DE" sz="1800" dirty="0">
                <a:solidFill>
                  <a:schemeClr val="bg1"/>
                </a:solidFill>
              </a:rPr>
              <a:t> und Internationale Delegiertenkonferenz des IDV</a:t>
            </a:r>
          </a:p>
        </p:txBody>
      </p:sp>
    </p:spTree>
    <p:extLst>
      <p:ext uri="{BB962C8B-B14F-4D97-AF65-F5344CB8AC3E}">
        <p14:creationId xmlns:p14="http://schemas.microsoft.com/office/powerpoint/2010/main" val="1998207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4272C88A-3358-D507-E268-1DC504E0B74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6920"/>
          <a:stretch>
            <a:fillRect/>
          </a:stretch>
        </p:blipFill>
        <p:spPr>
          <a:xfrm>
            <a:off x="0" y="5691401"/>
            <a:ext cx="12192000" cy="1166599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6B69B119-1EFB-BF69-316A-B0BE4FACA8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57887"/>
            <a:ext cx="5214092" cy="957455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893F9F0F-D140-AFF5-2652-D173E734D6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709" y="538347"/>
            <a:ext cx="3903883" cy="1406496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3270441A-6953-C1C5-8F6A-AB5B3C9DDE0F}"/>
              </a:ext>
            </a:extLst>
          </p:cNvPr>
          <p:cNvSpPr txBox="1"/>
          <p:nvPr/>
        </p:nvSpPr>
        <p:spPr>
          <a:xfrm>
            <a:off x="5552661" y="524693"/>
            <a:ext cx="599641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highlight>
                  <a:srgbClr val="D5B92B"/>
                </a:highlight>
              </a:rPr>
              <a:t>26.-28.7.2027</a:t>
            </a:r>
          </a:p>
          <a:p>
            <a:r>
              <a:rPr lang="de-DE" sz="2400" dirty="0"/>
              <a:t>FIPLV Word </a:t>
            </a:r>
            <a:r>
              <a:rPr lang="de-DE" sz="2400" dirty="0" err="1"/>
              <a:t>Congress</a:t>
            </a:r>
            <a:r>
              <a:rPr lang="de-DE" sz="2400" dirty="0"/>
              <a:t> und </a:t>
            </a:r>
          </a:p>
          <a:p>
            <a:r>
              <a:rPr lang="de-DE" sz="2400" dirty="0"/>
              <a:t>Internationale Delegiertenkonferenz des IDV</a:t>
            </a:r>
          </a:p>
          <a:p>
            <a:endParaRPr lang="de-DE" sz="2400" dirty="0"/>
          </a:p>
          <a:p>
            <a:r>
              <a:rPr lang="de-DE" sz="2400" b="1" dirty="0">
                <a:highlight>
                  <a:srgbClr val="D5B92B"/>
                </a:highlight>
              </a:rPr>
              <a:t>29.7.2027</a:t>
            </a:r>
          </a:p>
          <a:p>
            <a:r>
              <a:rPr lang="de-DE" sz="2400" dirty="0"/>
              <a:t>Vertreter*</a:t>
            </a:r>
            <a:r>
              <a:rPr lang="de-DE" sz="2400" dirty="0" err="1"/>
              <a:t>innenversammlung</a:t>
            </a:r>
            <a:r>
              <a:rPr lang="de-DE" sz="2400" dirty="0"/>
              <a:t> des IDV</a:t>
            </a:r>
          </a:p>
          <a:p>
            <a:endParaRPr lang="de-DE" sz="2400" dirty="0"/>
          </a:p>
          <a:p>
            <a:r>
              <a:rPr lang="de-DE" sz="2400" dirty="0"/>
              <a:t>Eine Veranstaltung des </a:t>
            </a:r>
            <a:r>
              <a:rPr lang="de-DE" sz="2400" b="1" dirty="0" err="1"/>
              <a:t>ÖDaF</a:t>
            </a:r>
            <a:r>
              <a:rPr lang="de-DE" sz="2400" dirty="0"/>
              <a:t> in Kooperation mit der </a:t>
            </a:r>
            <a:r>
              <a:rPr lang="de-DE" sz="2400" b="1" dirty="0"/>
              <a:t>Universität Wien </a:t>
            </a:r>
            <a:r>
              <a:rPr lang="de-DE" sz="2400" dirty="0"/>
              <a:t>im Auftrag des </a:t>
            </a:r>
            <a:r>
              <a:rPr lang="de-DE" sz="2400" b="1" dirty="0"/>
              <a:t>IDV</a:t>
            </a:r>
            <a:r>
              <a:rPr lang="de-DE" sz="2400" dirty="0"/>
              <a:t> und des </a:t>
            </a:r>
            <a:r>
              <a:rPr lang="de-DE" sz="2400" b="1" dirty="0"/>
              <a:t>FIPLV</a:t>
            </a:r>
          </a:p>
          <a:p>
            <a:endParaRPr lang="de-DE" sz="2400" dirty="0"/>
          </a:p>
          <a:p>
            <a:r>
              <a:rPr lang="de-DE" sz="2400" dirty="0">
                <a:hlinkClick r:id="rId5"/>
              </a:rPr>
              <a:t>www.lip2027.com</a:t>
            </a:r>
            <a:r>
              <a:rPr lang="de-DE" sz="2400" dirty="0"/>
              <a:t>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0C357A11-1A3E-E214-29B8-3D01089BA4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30581" y="3350616"/>
            <a:ext cx="1965595" cy="1965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773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396C09C0-A4C3-16EE-5C4D-81AF9727A6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6920"/>
          <a:stretch>
            <a:fillRect/>
          </a:stretch>
        </p:blipFill>
        <p:spPr>
          <a:xfrm>
            <a:off x="0" y="5691401"/>
            <a:ext cx="12192000" cy="1166599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3870ACD9-C4EB-DE53-B080-699B1B569DFE}"/>
              </a:ext>
            </a:extLst>
          </p:cNvPr>
          <p:cNvSpPr txBox="1"/>
          <p:nvPr/>
        </p:nvSpPr>
        <p:spPr>
          <a:xfrm>
            <a:off x="839448" y="2234117"/>
            <a:ext cx="1013335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de-AT" sz="2200" dirty="0"/>
              <a:t>Mehrsprachige </a:t>
            </a:r>
            <a:r>
              <a:rPr lang="de-AT" sz="2200" dirty="0" err="1"/>
              <a:t>Pädagogiken</a:t>
            </a:r>
            <a:r>
              <a:rPr lang="de-AT" sz="2200" dirty="0"/>
              <a:t>, Repertoires &amp; Translanguaging</a:t>
            </a:r>
          </a:p>
          <a:p>
            <a:pPr marL="342900" indent="-342900">
              <a:buFont typeface="+mj-lt"/>
              <a:buAutoNum type="arabicPeriod"/>
            </a:pPr>
            <a:r>
              <a:rPr lang="de-AT" sz="2200" dirty="0"/>
              <a:t>Stimmen, Agency &amp; Identität im mehrsprachigen Lernen und Lehren</a:t>
            </a:r>
          </a:p>
          <a:p>
            <a:pPr marL="342900" indent="-342900">
              <a:buFont typeface="+mj-lt"/>
              <a:buAutoNum type="arabicPeriod"/>
            </a:pPr>
            <a:r>
              <a:rPr lang="de-AT" sz="2200" dirty="0"/>
              <a:t>Sprachenpolitik &amp; Bildungsumgebungen</a:t>
            </a:r>
          </a:p>
          <a:p>
            <a:pPr marL="342900" indent="-342900">
              <a:buFont typeface="+mj-lt"/>
              <a:buAutoNum type="arabicPeriod"/>
            </a:pPr>
            <a:r>
              <a:rPr lang="de-AT" sz="2200" dirty="0"/>
              <a:t>Sprache, Macht, soziale Gerechtigkeit &amp; Dekolonisierung der Sprachbildung</a:t>
            </a:r>
          </a:p>
          <a:p>
            <a:pPr marL="342900" indent="-342900">
              <a:buFont typeface="+mj-lt"/>
              <a:buAutoNum type="arabicPeriod"/>
            </a:pPr>
            <a:r>
              <a:rPr lang="de-AT" sz="2200" dirty="0"/>
              <a:t>Minderheiten-, Herkunfts- &amp; indigene Sprachen</a:t>
            </a:r>
          </a:p>
          <a:p>
            <a:pPr marL="342900" indent="-342900">
              <a:buFont typeface="+mj-lt"/>
              <a:buAutoNum type="arabicPeriod"/>
            </a:pPr>
            <a:r>
              <a:rPr lang="de-AT" sz="2200" dirty="0"/>
              <a:t>Inklusives Sprachlehren, -lernen und Bewertung</a:t>
            </a:r>
          </a:p>
          <a:p>
            <a:pPr marL="342900" indent="-342900">
              <a:buFont typeface="+mj-lt"/>
              <a:buAutoNum type="arabicPeriod"/>
            </a:pPr>
            <a:r>
              <a:rPr lang="de-AT" sz="2200" dirty="0"/>
              <a:t>Technologie, digitale Räume &amp; KI im mehrsprachigen Lernen</a:t>
            </a:r>
          </a:p>
          <a:p>
            <a:pPr marL="342900" indent="-342900">
              <a:buFont typeface="+mj-lt"/>
              <a:buAutoNum type="arabicPeriod"/>
            </a:pPr>
            <a:r>
              <a:rPr lang="de-AT" sz="2200" dirty="0"/>
              <a:t>Kreative, literarische und kunstbasierte Zugänge zum mehrsprachigen </a:t>
            </a:r>
          </a:p>
          <a:p>
            <a:r>
              <a:rPr lang="de-AT" sz="2200" dirty="0"/>
              <a:t>      Lernen und Lehren</a:t>
            </a:r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A77CC4A-F761-6DAB-98CE-399B2D41B546}"/>
              </a:ext>
            </a:extLst>
          </p:cNvPr>
          <p:cNvSpPr txBox="1"/>
          <p:nvPr/>
        </p:nvSpPr>
        <p:spPr>
          <a:xfrm>
            <a:off x="1289152" y="836654"/>
            <a:ext cx="45420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/>
              <a:t>Thematische Sessions</a:t>
            </a:r>
            <a:endParaRPr lang="de-DE" sz="3200" b="1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0A56BA8-B6FC-C2CE-9DFE-D569905B6E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922" y="575721"/>
            <a:ext cx="586230" cy="116659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E3C039E-A235-AF0B-E097-1D4C8C04B9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5274" y="707998"/>
            <a:ext cx="300869" cy="979789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7309E381-B1D1-D8A7-B123-E7467C2B58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6123" y="621692"/>
            <a:ext cx="644049" cy="1281659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9A5AC2C9-68E1-0AD0-A71F-E92876D98C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80671" y="4185817"/>
            <a:ext cx="1184256" cy="1184256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FABEDDC4-7B71-7975-0241-99C63F945C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72045" y="531142"/>
            <a:ext cx="4303120" cy="1287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7700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</Words>
  <Application>Microsoft Macintosh PowerPoint</Application>
  <PresentationFormat>Breitbild</PresentationFormat>
  <Paragraphs>23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Family Neglyad</dc:creator>
  <cp:lastModifiedBy>Family Neglyad</cp:lastModifiedBy>
  <cp:revision>3</cp:revision>
  <dcterms:created xsi:type="dcterms:W3CDTF">2026-06-22T14:48:45Z</dcterms:created>
  <dcterms:modified xsi:type="dcterms:W3CDTF">2026-06-25T08:36:43Z</dcterms:modified>
</cp:coreProperties>
</file>